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986" r:id="rId3"/>
    <p:sldId id="987" r:id="rId4"/>
    <p:sldId id="991" r:id="rId5"/>
    <p:sldId id="992" r:id="rId6"/>
    <p:sldId id="993" r:id="rId7"/>
    <p:sldId id="994" r:id="rId8"/>
    <p:sldId id="989" r:id="rId9"/>
    <p:sldId id="995" r:id="rId10"/>
    <p:sldId id="996" r:id="rId11"/>
    <p:sldId id="997" r:id="rId12"/>
    <p:sldId id="998" r:id="rId13"/>
    <p:sldId id="1001" r:id="rId14"/>
    <p:sldId id="999" r:id="rId15"/>
    <p:sldId id="1000" r:id="rId16"/>
    <p:sldId id="990" r:id="rId17"/>
    <p:sldId id="1002" r:id="rId18"/>
    <p:sldId id="988"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2159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smtClean="0">
                <a:solidFill>
                  <a:srgbClr val="70AD47">
                    <a:lumMod val="75000"/>
                  </a:srgbClr>
                </a:solidFill>
                <a:ea typeface="楷体" panose="02010609060101010101" pitchFamily="49" charset="-122"/>
                <a:cs typeface="Times New Roman" panose="02020603050405020304" pitchFamily="18" charset="0"/>
              </a:rPr>
              <a:t>Unit  1  </a:t>
            </a:r>
            <a:r>
              <a:rPr lang="en-US" altLang="zh-CN" sz="5200" dirty="0">
                <a:solidFill>
                  <a:srgbClr val="70AD47">
                    <a:lumMod val="75000"/>
                  </a:srgbClr>
                </a:solidFill>
                <a:ea typeface="楷体" panose="02010609060101010101" pitchFamily="49" charset="-122"/>
                <a:cs typeface="Times New Roman" panose="02020603050405020304" pitchFamily="18" charset="0"/>
              </a:rPr>
              <a:t>Goldilocks and the three bears</a:t>
            </a:r>
            <a:endParaRPr lang="en-US" altLang="zh-CN" sz="5200" dirty="0" smtClean="0">
              <a:solidFill>
                <a:srgbClr val="70AD47">
                  <a:lumMod val="75000"/>
                </a:srgbClr>
              </a:solidFill>
              <a:ea typeface="楷体" panose="02010609060101010101" pitchFamily="49" charset="-122"/>
              <a:cs typeface="Times New Roman" panose="02020603050405020304" pitchFamily="18" charset="0"/>
            </a:endParaRPr>
          </a:p>
          <a:p>
            <a:pPr lvl="0"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主题阅读提</a:t>
            </a:r>
            <a:r>
              <a:rPr lang="zh-CN" altLang="en-US" sz="4000" dirty="0">
                <a:solidFill>
                  <a:prstClr val="black"/>
                </a:solidFill>
                <a:cs typeface="Times New Roman" panose="02020603050405020304" pitchFamily="18" charset="0"/>
              </a:rPr>
              <a:t>优</a:t>
            </a:r>
            <a:r>
              <a:rPr lang="zh-CN" altLang="en-US" sz="4000" dirty="0" smtClean="0">
                <a:solidFill>
                  <a:prstClr val="black"/>
                </a:solidFill>
                <a:cs typeface="Times New Roman" panose="02020603050405020304" pitchFamily="18" charset="0"/>
              </a:rPr>
              <a:t>（</a:t>
            </a:r>
            <a:r>
              <a:rPr lang="en-US" altLang="zh-CN" sz="4000" smtClean="0">
                <a:solidFill>
                  <a:prstClr val="black"/>
                </a:solidFill>
                <a:cs typeface="Times New Roman" panose="02020603050405020304" pitchFamily="18" charset="0"/>
              </a:rPr>
              <a:t>2</a:t>
            </a:r>
            <a:r>
              <a:rPr lang="zh-CN" altLang="en-US" sz="4000" smtClean="0">
                <a:solidFill>
                  <a:prstClr val="black"/>
                </a:solidFill>
                <a:cs typeface="Times New Roman" panose="02020603050405020304" pitchFamily="18" charset="0"/>
              </a:rPr>
              <a:t>） </a:t>
            </a:r>
            <a:r>
              <a:rPr lang="en-US" altLang="zh-CN" sz="4000" dirty="0" smtClean="0">
                <a:solidFill>
                  <a:prstClr val="black"/>
                </a:solidFill>
                <a:cs typeface="Times New Roman" panose="02020603050405020304" pitchFamily="18" charset="0"/>
              </a:rPr>
              <a:t>Reading </a:t>
            </a:r>
            <a:endParaRPr lang="zh-CN" altLang="en-US" sz="4000" dirty="0">
              <a:solidFill>
                <a:prstClr val="black"/>
              </a:solidFill>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85522"/>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 swan with golden feathers. She lives in a lake.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woman lives in a small house near the lake with her two daughters. They work hard all year round, but they still live a hard life. Sometimes they even don’t have enough money to buy food.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swan is sad to see that. She says to herself, “I’ll give one of my feathers to them each day, then they can sell my feathers for money and live a happy life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806113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evening, she flies to the poor woman’s house and leaves a golden feather on the table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on, the swan comes every day and gives them a feather. The woman is very happy because their life gets much better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s102.jpg" descr="id:2147493969;FounderCES"/>
          <p:cNvPicPr/>
          <p:nvPr/>
        </p:nvPicPr>
        <p:blipFill>
          <a:blip r:embed="rId2"/>
          <a:stretch>
            <a:fillRect/>
          </a:stretch>
        </p:blipFill>
        <p:spPr>
          <a:xfrm>
            <a:off x="4567078" y="3423776"/>
            <a:ext cx="3073400" cy="2581275"/>
          </a:xfrm>
          <a:prstGeom prst="rect">
            <a:avLst/>
          </a:prstGeom>
        </p:spPr>
      </p:pic>
    </p:spTree>
    <p:extLst>
      <p:ext uri="{BB962C8B-B14F-4D97-AF65-F5344CB8AC3E}">
        <p14:creationId xmlns:p14="http://schemas.microsoft.com/office/powerpoint/2010/main" val="24936335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5133"/>
            <a:ext cx="11485848" cy="3323987"/>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day after day, the woman becomes greedy. She says to her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daughters,“The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swan may fly away one day. We should take all her feathers when she comes next time.”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daughters cry, “Oh no, Mum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Please don’t hurt the swan. She helps us a lot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their mother doesn’t listen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09594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swan comes as usual, the woman catches her and takes her feathers.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Suddenly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golden feathers on the floor change into chicken feathers. The swan says to the woman, “Poor woman, I come to help you, but you want to kill me. Now I’m leaving and will never come back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these words, the swan flies away. The woman lives a poor life again.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86904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7512" y="1373851"/>
            <a:ext cx="11439190" cy="1911133"/>
          </a:xfrm>
          <a:prstGeom prst="rect">
            <a:avLst/>
          </a:prstGeom>
        </p:spPr>
      </p:pic>
      <p:pic>
        <p:nvPicPr>
          <p:cNvPr id="4" name="图片 3"/>
          <p:cNvPicPr>
            <a:picLocks noChangeAspect="1"/>
          </p:cNvPicPr>
          <p:nvPr/>
        </p:nvPicPr>
        <p:blipFill>
          <a:blip r:embed="rId3"/>
          <a:stretch>
            <a:fillRect/>
          </a:stretch>
        </p:blipFill>
        <p:spPr>
          <a:xfrm>
            <a:off x="406574" y="1188597"/>
            <a:ext cx="2303534" cy="883174"/>
          </a:xfrm>
          <a:prstGeom prst="rect">
            <a:avLst/>
          </a:prstGeom>
        </p:spPr>
      </p:pic>
      <p:sp>
        <p:nvSpPr>
          <p:cNvPr id="2" name="内容占位符 1"/>
          <p:cNvSpPr>
            <a:spLocks noGrp="1"/>
          </p:cNvSpPr>
          <p:nvPr>
            <p:ph idx="1"/>
          </p:nvPr>
        </p:nvSpPr>
        <p:spPr>
          <a:xfrm>
            <a:off x="360854" y="1221128"/>
            <a:ext cx="11485848" cy="2031325"/>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swan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ɒ</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天鹅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golden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IPAPANNEW"/>
                <a:cs typeface="Times New Roman" panose="02020603050405020304" pitchFamily="18" charset="0"/>
              </a:rPr>
              <a:t>ʊ</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ld</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金色的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feather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ðə</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羽毛</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sell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出售</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greedy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ɡri</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贪婪的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hurt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dirty="0" err="1">
                <a:solidFill>
                  <a:srgbClr val="000000"/>
                </a:solidFill>
                <a:latin typeface="Times New Roman" panose="02020603050405020304" pitchFamily="18" charset="0"/>
                <a:ea typeface="IPAPANNEW"/>
                <a:cs typeface="Times New Roman" panose="02020603050405020304" pitchFamily="18" charset="0"/>
              </a:rPr>
              <a:t>ɜː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伤害</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照常</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change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654251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31983"/>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根据短文内容，选择正确的答案。</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first, the woman and her daughters live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rich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swan leaves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table each day.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some money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golden feather		C.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gold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2556607"/>
            <a:ext cx="11224104"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由短文第二段第二句可知，女人和她的两个女儿过着艰辛的生活，故选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550590" y="4924325"/>
            <a:ext cx="11377264"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由短文第四段可知，晚上，天鹅飞到女人家，并在桌子上留下一根金色的羽毛，故选</a:t>
            </a:r>
            <a:r>
              <a:rPr lang="en-US" altLang="zh-CN" dirty="0">
                <a:cs typeface="Times New Roman" panose="02020603050405020304" pitchFamily="18" charset="0"/>
              </a:rPr>
              <a:t> 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40049" y="148478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40049" y="386104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788644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day after day, the woman becomes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kind	              B. greedy				C. sad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golden feathers on the floor change into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feathers.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chicken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duck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bird</a:t>
            </a:r>
          </a:p>
        </p:txBody>
      </p:sp>
      <p:sp>
        <p:nvSpPr>
          <p:cNvPr id="3" name="矩形 2"/>
          <p:cNvSpPr/>
          <p:nvPr/>
        </p:nvSpPr>
        <p:spPr>
          <a:xfrm>
            <a:off x="559734" y="2004440"/>
            <a:ext cx="9783944"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由短文第六段第一句可知，女人变得越来越贪婪，故选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694606" y="3930929"/>
            <a:ext cx="10801200" cy="1384995"/>
          </a:xfrm>
          <a:prstGeom prst="rect">
            <a:avLst/>
          </a:prstGeom>
        </p:spPr>
        <p:txBody>
          <a:bodyPr wrap="square">
            <a:spAutoFit/>
          </a:bodyPr>
          <a:lstStyle/>
          <a:p>
            <a:pPr algn="just" eaLnBrk="1">
              <a:lnSpc>
                <a:spcPct val="150000"/>
              </a:lnSpc>
              <a:spcAft>
                <a:spcPts val="0"/>
              </a:spcAft>
            </a:pPr>
            <a:r>
              <a:rPr lang="zh-CN" altLang="zh-CN" dirty="0">
                <a:cs typeface="Times New Roman" panose="02020603050405020304" pitchFamily="18" charset="0"/>
              </a:rPr>
              <a:t>由短文第九段第一句可知，地上的金羽毛突然变成了鸡的羽毛，故选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40049" y="819620"/>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矩形 5"/>
          <p:cNvSpPr/>
          <p:nvPr/>
        </p:nvSpPr>
        <p:spPr>
          <a:xfrm>
            <a:off x="970334" y="2755290"/>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1770129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9663"/>
            <a:ext cx="11485848" cy="1384995"/>
          </a:xfrm>
        </p:spPr>
        <p:txBody>
          <a:bodyPr/>
          <a:lstStyle/>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last, the woman and her daughters live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 again.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rich	          B. poor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boring</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无聊的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22598" y="2188021"/>
            <a:ext cx="10873208"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由短文最后一段可知，女人和她的两个女儿又过着艰辛的生活，故选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953360" y="1018552"/>
            <a:ext cx="423514" cy="523220"/>
          </a:xfrm>
          <a:prstGeom prst="rect">
            <a:avLst/>
          </a:prstGeom>
        </p:spPr>
        <p:txBody>
          <a:bodyPr wrap="none">
            <a:spAutoFit/>
          </a:bodyPr>
          <a:lstStyle/>
          <a:p>
            <a:r>
              <a:rPr lang="en-US" altLang="zh-CN" dirty="0"/>
              <a:t>B</a:t>
            </a:r>
            <a:endParaRPr lang="zh-CN" altLang="en-US" dirty="0"/>
          </a:p>
        </p:txBody>
      </p:sp>
    </p:spTree>
    <p:extLst>
      <p:ext uri="{BB962C8B-B14F-4D97-AF65-F5344CB8AC3E}">
        <p14:creationId xmlns:p14="http://schemas.microsoft.com/office/powerpoint/2010/main" val="3342793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3735"/>
            <a:ext cx="11485848" cy="1303177"/>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485956" y="1398195"/>
            <a:ext cx="4305736" cy="555435"/>
          </a:xfrm>
          <a:prstGeom prst="rect">
            <a:avLst/>
          </a:prstGeom>
        </p:spPr>
      </p:pic>
      <p:sp>
        <p:nvSpPr>
          <p:cNvPr id="4" name="矩形 3"/>
          <p:cNvSpPr/>
          <p:nvPr/>
        </p:nvSpPr>
        <p:spPr>
          <a:xfrm>
            <a:off x="360854" y="1879008"/>
            <a:ext cx="11206960"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You are too greedy</a:t>
            </a:r>
            <a:r>
              <a:rPr lang="en-US" altLang="zh-CN" dirty="0">
                <a:latin typeface="宋体" panose="02010600030101010101" pitchFamily="2" charset="-122"/>
                <a:cs typeface="Times New Roman" panose="02020603050405020304" pitchFamily="18" charset="0"/>
              </a:rPr>
              <a:t>.</a:t>
            </a:r>
            <a:r>
              <a:rPr lang="en-US" altLang="zh-CN" dirty="0">
                <a:cs typeface="Times New Roman" panose="02020603050405020304" pitchFamily="18" charset="0"/>
              </a:rPr>
              <a:t> You shouldn’t kill the swan</a:t>
            </a:r>
            <a:r>
              <a:rPr lang="en-US" altLang="zh-CN" dirty="0">
                <a:latin typeface="宋体" panose="02010600030101010101" pitchFamily="2" charset="-122"/>
                <a:cs typeface="Times New Roman" panose="02020603050405020304" pitchFamily="18" charset="0"/>
              </a:rPr>
              <a:t>.</a:t>
            </a:r>
            <a:r>
              <a:rPr lang="zh-CN" altLang="zh-CN" dirty="0">
                <a:cs typeface="宋体" panose="02010600030101010101" pitchFamily="2" charset="-122"/>
              </a:rPr>
              <a:t>（</a:t>
            </a:r>
            <a:r>
              <a:rPr lang="zh-CN" altLang="zh-CN" dirty="0">
                <a:ea typeface="楷体" panose="02010609060101010101" pitchFamily="49" charset="-122"/>
                <a:cs typeface="Times New Roman" panose="02020603050405020304" pitchFamily="18" charset="0"/>
              </a:rPr>
              <a:t>答案不唯一</a:t>
            </a:r>
            <a:r>
              <a:rPr lang="zh-CN" altLang="zh-CN" dirty="0">
                <a:cs typeface="宋体" panose="02010600030101010101" pitchFamily="2" charset="-122"/>
              </a:rPr>
              <a:t>）</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25580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6950"/>
            <a:ext cx="11485848" cy="3242170"/>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Xiangru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well in dealing with the State of Qin, so the King of Zhao gives him a high position.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 is angry. He says, “I risk my life in wars.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Xiangru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only says some words, but gets a higher position than me. If I see him, I will not be nice to him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270670" y="1291788"/>
            <a:ext cx="3528392" cy="641818"/>
          </a:xfrm>
          <a:prstGeom prst="rect">
            <a:avLst/>
          </a:prstGeom>
        </p:spPr>
      </p:pic>
    </p:spTree>
    <p:extLst>
      <p:ext uri="{BB962C8B-B14F-4D97-AF65-F5344CB8AC3E}">
        <p14:creationId xmlns:p14="http://schemas.microsoft.com/office/powerpoint/2010/main" val="967848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day,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 sees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Xiangru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street. He asks the driver to get in Lin’s way. But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Xiangru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turns around. Lin’s men say,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 wants to give you a hard time. But you avoid him. Your position is higher than his. Why are you afraid of him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0825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“Who is crueler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 or the King of Qin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asks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Xiangru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King of Qin,” his men say. “I’m not afraid of the King of Qin. Should I be afraid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 and me, the State of Qin doesn’t fight with Zhao. If the two of us don’t get on well, our state will be harmed,” says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Xiangru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s101.jpg" descr="id:2147493955;FounderCES"/>
          <p:cNvPicPr/>
          <p:nvPr/>
        </p:nvPicPr>
        <p:blipFill>
          <a:blip r:embed="rId2"/>
          <a:stretch>
            <a:fillRect/>
          </a:stretch>
        </p:blipFill>
        <p:spPr>
          <a:xfrm>
            <a:off x="4813140" y="3429000"/>
            <a:ext cx="2581275" cy="2581275"/>
          </a:xfrm>
          <a:prstGeom prst="rect">
            <a:avLst/>
          </a:prstGeom>
        </p:spPr>
      </p:pic>
    </p:spTree>
    <p:extLst>
      <p:ext uri="{BB962C8B-B14F-4D97-AF65-F5344CB8AC3E}">
        <p14:creationId xmlns:p14="http://schemas.microsoft.com/office/powerpoint/2010/main" val="780629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indent="717550" hangingPunct="0">
              <a:spcAft>
                <a:spcPts val="0"/>
              </a:spcAft>
              <a:tabLst>
                <a:tab pos="630238" algn="l"/>
                <a:tab pos="3149600" algn="l"/>
                <a:tab pos="639127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 hears about it. He comes to Lin’s house with rods on his back and asks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Xiangru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punishment. He says, “I am wrong. I should think more about our state. Can we be friends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says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Xiangru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then on, they work together well for the State of Zhao.</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78686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07512" y="1186874"/>
            <a:ext cx="11439190" cy="3970317"/>
          </a:xfrm>
          <a:prstGeom prst="rect">
            <a:avLst/>
          </a:prstGeom>
        </p:spPr>
      </p:pic>
      <p:sp>
        <p:nvSpPr>
          <p:cNvPr id="2" name="内容占位符 1"/>
          <p:cNvSpPr>
            <a:spLocks noGrp="1"/>
          </p:cNvSpPr>
          <p:nvPr>
            <p:ph idx="1"/>
          </p:nvPr>
        </p:nvSpPr>
        <p:spPr>
          <a:xfrm>
            <a:off x="360854" y="1186874"/>
            <a:ext cx="11485848" cy="3970318"/>
          </a:xfrm>
        </p:spPr>
        <p:txBody>
          <a:bodyPr/>
          <a:lstStyle/>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deal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应付</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打交道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ste</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position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IPAPANNEW"/>
                <a:cs typeface="Times New Roman" panose="02020603050405020304" pitchFamily="18" charset="0"/>
              </a:rPr>
              <a:t>ʃ</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risk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冒</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的风险</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或危险</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ɔ</a:t>
            </a:r>
            <a:r>
              <a:rPr lang="en-US" altLang="zh-CN" dirty="0">
                <a:solidFill>
                  <a:srgbClr val="000000"/>
                </a:solidFill>
                <a:latin typeface="Times New Roman" panose="02020603050405020304" pitchFamily="18" charset="0"/>
                <a:ea typeface="IPAPANNEW"/>
                <a:cs typeface="Times New Roman" panose="02020603050405020304" pitchFamily="18" charset="0"/>
              </a:rPr>
              <a:t>ː</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转身</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avoid /</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ɔ</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避免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回避</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cruel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kru</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残酷的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hɑ</a:t>
            </a:r>
            <a:r>
              <a:rPr lang="en-US" altLang="zh-CN" dirty="0" err="1">
                <a:solidFill>
                  <a:srgbClr val="000000"/>
                </a:solidFill>
                <a:latin typeface="Times New Roman" panose="02020603050405020304" pitchFamily="18" charset="0"/>
                <a:ea typeface="IPAPANNEW"/>
                <a:cs typeface="Times New Roman" panose="02020603050405020304" pitchFamily="18" charset="0"/>
              </a:rPr>
              <a:t>ː</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损害</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rod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ɒ</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punishment /</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ˈ</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ʌ</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ɪ</a:t>
            </a:r>
            <a:r>
              <a:rPr lang="en-US" altLang="zh-CN" dirty="0" err="1">
                <a:solidFill>
                  <a:srgbClr val="000000"/>
                </a:solidFill>
                <a:latin typeface="Times New Roman" panose="02020603050405020304" pitchFamily="18" charset="0"/>
                <a:ea typeface="IPAPANNEW"/>
                <a:cs typeface="Times New Roman" panose="02020603050405020304" pitchFamily="18" charset="0"/>
              </a:rPr>
              <a:t>ʃ</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惩罚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406574" y="1001620"/>
            <a:ext cx="2303534" cy="883174"/>
          </a:xfrm>
          <a:prstGeom prst="rect">
            <a:avLst/>
          </a:prstGeom>
        </p:spPr>
      </p:pic>
    </p:spTree>
    <p:extLst>
      <p:ext uri="{BB962C8B-B14F-4D97-AF65-F5344CB8AC3E}">
        <p14:creationId xmlns:p14="http://schemas.microsoft.com/office/powerpoint/2010/main" val="1905976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根据短文内容，完成句子。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Lin’s men wonder why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Xiangru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afraid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One day,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Xiangru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he meets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 in the street.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gets a higher position than </a:t>
            </a: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 is angry.</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Xiangru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says he is not afraid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 He thinks if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 and he don’t get on well, their state would be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583038" y="2124310"/>
            <a:ext cx="2205989" cy="523220"/>
          </a:xfrm>
          <a:prstGeom prst="rect">
            <a:avLst/>
          </a:prstGeom>
        </p:spPr>
        <p:txBody>
          <a:bodyPr wrap="none">
            <a:spAutoFit/>
          </a:bodyPr>
          <a:lstStyle/>
          <a:p>
            <a:r>
              <a:rPr lang="en-US" altLang="zh-CN" dirty="0"/>
              <a:t>turns around</a:t>
            </a:r>
            <a:endParaRPr lang="zh-CN" altLang="en-US" dirty="0"/>
          </a:p>
        </p:txBody>
      </p:sp>
      <p:sp>
        <p:nvSpPr>
          <p:cNvPr id="4" name="矩形 3"/>
          <p:cNvSpPr/>
          <p:nvPr/>
        </p:nvSpPr>
        <p:spPr>
          <a:xfrm>
            <a:off x="1270670" y="3360517"/>
            <a:ext cx="2090637" cy="523220"/>
          </a:xfrm>
          <a:prstGeom prst="rect">
            <a:avLst/>
          </a:prstGeom>
        </p:spPr>
        <p:txBody>
          <a:bodyPr wrap="none">
            <a:spAutoFit/>
          </a:bodyPr>
          <a:lstStyle/>
          <a:p>
            <a:r>
              <a:rPr lang="en-US" altLang="zh-CN" dirty="0"/>
              <a:t>Lin </a:t>
            </a:r>
            <a:r>
              <a:rPr lang="en-US" altLang="zh-CN" dirty="0" err="1"/>
              <a:t>Xiangru</a:t>
            </a:r>
            <a:endParaRPr lang="zh-CN" altLang="en-US" dirty="0"/>
          </a:p>
        </p:txBody>
      </p:sp>
      <p:sp>
        <p:nvSpPr>
          <p:cNvPr id="5" name="矩形 4"/>
          <p:cNvSpPr/>
          <p:nvPr/>
        </p:nvSpPr>
        <p:spPr>
          <a:xfrm>
            <a:off x="8471470" y="3411908"/>
            <a:ext cx="1391728" cy="523220"/>
          </a:xfrm>
          <a:prstGeom prst="rect">
            <a:avLst/>
          </a:prstGeom>
        </p:spPr>
        <p:txBody>
          <a:bodyPr wrap="none">
            <a:spAutoFit/>
          </a:bodyPr>
          <a:lstStyle/>
          <a:p>
            <a:r>
              <a:rPr lang="en-US" altLang="zh-CN" smtClean="0"/>
              <a:t>Lian Po</a:t>
            </a:r>
            <a:endParaRPr lang="zh-CN" altLang="en-US" dirty="0"/>
          </a:p>
        </p:txBody>
      </p:sp>
      <p:sp>
        <p:nvSpPr>
          <p:cNvPr id="6" name="矩形 5"/>
          <p:cNvSpPr/>
          <p:nvPr/>
        </p:nvSpPr>
        <p:spPr>
          <a:xfrm>
            <a:off x="6311230" y="5347578"/>
            <a:ext cx="1382110" cy="523220"/>
          </a:xfrm>
          <a:prstGeom prst="rect">
            <a:avLst/>
          </a:prstGeom>
        </p:spPr>
        <p:txBody>
          <a:bodyPr wrap="none">
            <a:spAutoFit/>
          </a:bodyPr>
          <a:lstStyle/>
          <a:p>
            <a:r>
              <a:rPr lang="en-US" altLang="zh-CN" dirty="0"/>
              <a:t>harmed</a:t>
            </a:r>
            <a:endParaRPr lang="zh-CN" altLang="en-US" dirty="0"/>
          </a:p>
        </p:txBody>
      </p:sp>
    </p:spTree>
    <p:extLst>
      <p:ext uri="{BB962C8B-B14F-4D97-AF65-F5344CB8AC3E}">
        <p14:creationId xmlns:p14="http://schemas.microsoft.com/office/powerpoint/2010/main" val="3690088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At last,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Xiangru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 become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work together well.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 hears about it. He comes to Lin’s house with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back and</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asks Lin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Xiangru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punishment.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523256" y="865990"/>
            <a:ext cx="1261884" cy="523220"/>
          </a:xfrm>
          <a:prstGeom prst="rect">
            <a:avLst/>
          </a:prstGeom>
        </p:spPr>
        <p:txBody>
          <a:bodyPr wrap="none">
            <a:spAutoFit/>
          </a:bodyPr>
          <a:lstStyle/>
          <a:p>
            <a:r>
              <a:rPr lang="en-US" altLang="zh-CN" dirty="0"/>
              <a:t>friends</a:t>
            </a:r>
            <a:endParaRPr lang="zh-CN" altLang="en-US" dirty="0"/>
          </a:p>
        </p:txBody>
      </p:sp>
      <p:sp>
        <p:nvSpPr>
          <p:cNvPr id="4" name="矩形 3"/>
          <p:cNvSpPr/>
          <p:nvPr/>
        </p:nvSpPr>
        <p:spPr>
          <a:xfrm>
            <a:off x="9190840" y="2141402"/>
            <a:ext cx="856260" cy="523220"/>
          </a:xfrm>
          <a:prstGeom prst="rect">
            <a:avLst/>
          </a:prstGeom>
        </p:spPr>
        <p:txBody>
          <a:bodyPr wrap="none">
            <a:spAutoFit/>
          </a:bodyPr>
          <a:lstStyle/>
          <a:p>
            <a:r>
              <a:rPr lang="en-US" altLang="zh-CN" dirty="0"/>
              <a:t>rods</a:t>
            </a:r>
            <a:endParaRPr lang="zh-CN" altLang="en-US" dirty="0"/>
          </a:p>
        </p:txBody>
      </p:sp>
    </p:spTree>
    <p:extLst>
      <p:ext uri="{BB962C8B-B14F-4D97-AF65-F5344CB8AC3E}">
        <p14:creationId xmlns:p14="http://schemas.microsoft.com/office/powerpoint/2010/main" val="221851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根据短文内容，将</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中的句子按故事发展的顺序排序。</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78544" y="399629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小鸭子.eps"/>
          <p:cNvPicPr/>
          <p:nvPr/>
        </p:nvPicPr>
        <p:blipFill>
          <a:blip r:embed="rId2"/>
          <a:stretch>
            <a:fillRect/>
          </a:stretch>
        </p:blipFill>
        <p:spPr>
          <a:xfrm>
            <a:off x="5231110" y="1395443"/>
            <a:ext cx="6401752" cy="2491333"/>
          </a:xfrm>
          <a:prstGeom prst="rect">
            <a:avLst/>
          </a:prstGeom>
        </p:spPr>
      </p:pic>
      <p:sp>
        <p:nvSpPr>
          <p:cNvPr id="6" name="内容占位符 1"/>
          <p:cNvSpPr txBox="1">
            <a:spLocks/>
          </p:cNvSpPr>
          <p:nvPr/>
        </p:nvSpPr>
        <p:spPr bwMode="auto">
          <a:xfrm>
            <a:off x="5303118" y="2229372"/>
            <a:ext cx="640871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《上分攻略》电子书</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P1</a:t>
            </a:r>
            <a:r>
              <a:rPr lang="zh-CN" altLang="zh-CN"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有本题答题技巧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325586" y="4077072"/>
            <a:ext cx="444352" cy="523220"/>
          </a:xfrm>
          <a:prstGeom prst="rect">
            <a:avLst/>
          </a:prstGeom>
        </p:spPr>
        <p:txBody>
          <a:bodyPr wrap="none">
            <a:spAutoFit/>
          </a:bodyPr>
          <a:lstStyle/>
          <a:p>
            <a:r>
              <a:rPr lang="en-US" altLang="zh-CN" dirty="0"/>
              <a:t>C</a:t>
            </a:r>
            <a:endParaRPr lang="zh-CN" altLang="en-US" dirty="0"/>
          </a:p>
        </p:txBody>
      </p:sp>
      <p:sp>
        <p:nvSpPr>
          <p:cNvPr id="7" name="矩形 6"/>
          <p:cNvSpPr/>
          <p:nvPr/>
        </p:nvSpPr>
        <p:spPr>
          <a:xfrm>
            <a:off x="3134332" y="4095732"/>
            <a:ext cx="423514" cy="523220"/>
          </a:xfrm>
          <a:prstGeom prst="rect">
            <a:avLst/>
          </a:prstGeom>
        </p:spPr>
        <p:txBody>
          <a:bodyPr wrap="none">
            <a:spAutoFit/>
          </a:bodyPr>
          <a:lstStyle/>
          <a:p>
            <a:r>
              <a:rPr lang="en-US" altLang="zh-CN" dirty="0"/>
              <a:t>B</a:t>
            </a:r>
            <a:endParaRPr lang="zh-CN" altLang="en-US" dirty="0"/>
          </a:p>
        </p:txBody>
      </p:sp>
      <p:sp>
        <p:nvSpPr>
          <p:cNvPr id="8" name="矩形 7"/>
          <p:cNvSpPr/>
          <p:nvPr/>
        </p:nvSpPr>
        <p:spPr>
          <a:xfrm>
            <a:off x="4885195" y="4088741"/>
            <a:ext cx="444352" cy="523220"/>
          </a:xfrm>
          <a:prstGeom prst="rect">
            <a:avLst/>
          </a:prstGeom>
        </p:spPr>
        <p:txBody>
          <a:bodyPr wrap="none">
            <a:spAutoFit/>
          </a:bodyPr>
          <a:lstStyle/>
          <a:p>
            <a:r>
              <a:rPr lang="en-US" altLang="zh-CN" dirty="0"/>
              <a:t>A</a:t>
            </a:r>
            <a:endParaRPr lang="zh-CN" altLang="en-US" dirty="0"/>
          </a:p>
        </p:txBody>
      </p:sp>
      <p:sp>
        <p:nvSpPr>
          <p:cNvPr id="9" name="矩形 8"/>
          <p:cNvSpPr/>
          <p:nvPr/>
        </p:nvSpPr>
        <p:spPr>
          <a:xfrm>
            <a:off x="6673103" y="4087186"/>
            <a:ext cx="444352" cy="523220"/>
          </a:xfrm>
          <a:prstGeom prst="rect">
            <a:avLst/>
          </a:prstGeom>
        </p:spPr>
        <p:txBody>
          <a:bodyPr wrap="none">
            <a:spAutoFit/>
          </a:bodyPr>
          <a:lstStyle/>
          <a:p>
            <a:r>
              <a:rPr lang="en-US" altLang="zh-CN" dirty="0"/>
              <a:t>D</a:t>
            </a:r>
            <a:endParaRPr lang="zh-CN" altLang="en-US" dirty="0"/>
          </a:p>
        </p:txBody>
      </p:sp>
      <p:sp>
        <p:nvSpPr>
          <p:cNvPr id="10" name="矩形 9"/>
          <p:cNvSpPr/>
          <p:nvPr/>
        </p:nvSpPr>
        <p:spPr>
          <a:xfrm>
            <a:off x="8437560" y="4087186"/>
            <a:ext cx="404278" cy="523220"/>
          </a:xfrm>
          <a:prstGeom prst="rect">
            <a:avLst/>
          </a:prstGeom>
        </p:spPr>
        <p:txBody>
          <a:bodyPr wrap="none">
            <a:spAutoFit/>
          </a:bodyPr>
          <a:lstStyle/>
          <a:p>
            <a:r>
              <a:rPr lang="en-US" altLang="zh-CN" dirty="0"/>
              <a:t>F</a:t>
            </a:r>
            <a:endParaRPr lang="zh-CN" altLang="en-US" dirty="0"/>
          </a:p>
        </p:txBody>
      </p:sp>
      <p:sp>
        <p:nvSpPr>
          <p:cNvPr id="11" name="矩形 10"/>
          <p:cNvSpPr/>
          <p:nvPr/>
        </p:nvSpPr>
        <p:spPr>
          <a:xfrm>
            <a:off x="10224166" y="4087186"/>
            <a:ext cx="423514" cy="523220"/>
          </a:xfrm>
          <a:prstGeom prst="rect">
            <a:avLst/>
          </a:prstGeom>
        </p:spPr>
        <p:txBody>
          <a:bodyPr wrap="none">
            <a:spAutoFit/>
          </a:bodyPr>
          <a:lstStyle/>
          <a:p>
            <a:r>
              <a:rPr lang="en-US" altLang="zh-CN" dirty="0"/>
              <a:t>E</a:t>
            </a:r>
            <a:endParaRPr lang="zh-CN" altLang="en-US" dirty="0"/>
          </a:p>
        </p:txBody>
      </p:sp>
    </p:spTree>
    <p:extLst>
      <p:ext uri="{BB962C8B-B14F-4D97-AF65-F5344CB8AC3E}">
        <p14:creationId xmlns:p14="http://schemas.microsoft.com/office/powerpoint/2010/main" val="3063972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1"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348</Words>
  <Application>Microsoft Office PowerPoint</Application>
  <PresentationFormat>自定义</PresentationFormat>
  <Paragraphs>78</Paragraphs>
  <Slides>18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IPAPANNEW</vt: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337</cp:revision>
  <dcterms:created xsi:type="dcterms:W3CDTF">2020-11-06T05:24:00Z</dcterms:created>
  <dcterms:modified xsi:type="dcterms:W3CDTF">2025-05-27T09:48:50Z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